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8C5E8-603A-44CF-AFAF-11DCC59059D7}" type="doc">
      <dgm:prSet loTypeId="urn:microsoft.com/office/officeart/2005/8/layout/process4" loCatId="list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81F28C34-7FA6-4239-BB70-72E3B146B6DC}">
      <dgm:prSet custT="1"/>
      <dgm:spPr/>
      <dgm:t>
        <a:bodyPr/>
        <a:lstStyle/>
        <a:p>
          <a:r>
            <a:rPr lang="en-US" sz="2500" dirty="0"/>
            <a:t>Shift from automatic to deliberative/reflective processing </a:t>
          </a:r>
          <a:r>
            <a:rPr lang="en-US" sz="2500" baseline="30000" dirty="0"/>
            <a:t>5</a:t>
          </a:r>
          <a:endParaRPr lang="en-US" sz="2500" dirty="0"/>
        </a:p>
      </dgm:t>
    </dgm:pt>
    <dgm:pt modelId="{C9D4F0CB-AC7A-4A1E-BAB2-345D947E478F}" type="parTrans" cxnId="{C84398CD-F4DF-4976-9DF1-20794CB66136}">
      <dgm:prSet/>
      <dgm:spPr/>
      <dgm:t>
        <a:bodyPr/>
        <a:lstStyle/>
        <a:p>
          <a:endParaRPr lang="en-US"/>
        </a:p>
      </dgm:t>
    </dgm:pt>
    <dgm:pt modelId="{84C01B70-1689-4E9F-A452-15A269E8E262}" type="sibTrans" cxnId="{C84398CD-F4DF-4976-9DF1-20794CB66136}">
      <dgm:prSet/>
      <dgm:spPr/>
      <dgm:t>
        <a:bodyPr/>
        <a:lstStyle/>
        <a:p>
          <a:endParaRPr lang="en-US"/>
        </a:p>
      </dgm:t>
    </dgm:pt>
    <dgm:pt modelId="{8B625FC2-84BB-49CA-888A-4E2255820F51}">
      <dgm:prSet custT="1"/>
      <dgm:spPr/>
      <dgm:t>
        <a:bodyPr/>
        <a:lstStyle/>
        <a:p>
          <a:r>
            <a:rPr lang="en-US" sz="1600" dirty="0"/>
            <a:t>Regression to a step-by-step execution at </a:t>
          </a:r>
          <a:r>
            <a:rPr lang="en-US" sz="1600" b="1" dirty="0"/>
            <a:t>novice level </a:t>
          </a:r>
          <a:r>
            <a:rPr lang="en-US" sz="1600" baseline="30000" dirty="0"/>
            <a:t>3</a:t>
          </a:r>
          <a:endParaRPr lang="en-US" sz="1600" dirty="0"/>
        </a:p>
      </dgm:t>
    </dgm:pt>
    <dgm:pt modelId="{3DBC9529-2530-455A-BDE3-D4665059A6A5}" type="parTrans" cxnId="{C3D0887F-2DBA-4A3F-AA24-14D8B8A36DB2}">
      <dgm:prSet/>
      <dgm:spPr/>
      <dgm:t>
        <a:bodyPr/>
        <a:lstStyle/>
        <a:p>
          <a:endParaRPr lang="en-US"/>
        </a:p>
      </dgm:t>
    </dgm:pt>
    <dgm:pt modelId="{2D5FD932-6CDE-4C95-9101-83FA5E167C5A}" type="sibTrans" cxnId="{C3D0887F-2DBA-4A3F-AA24-14D8B8A36DB2}">
      <dgm:prSet/>
      <dgm:spPr/>
      <dgm:t>
        <a:bodyPr/>
        <a:lstStyle/>
        <a:p>
          <a:endParaRPr lang="en-US"/>
        </a:p>
      </dgm:t>
    </dgm:pt>
    <dgm:pt modelId="{54D5A55F-25A0-41CF-B622-C94A0540520C}">
      <dgm:prSet/>
      <dgm:spPr/>
      <dgm:t>
        <a:bodyPr/>
        <a:lstStyle/>
        <a:p>
          <a:r>
            <a:rPr lang="en-US" dirty="0"/>
            <a:t>Impaired timing and fine motor coordination, jerky movements </a:t>
          </a:r>
          <a:r>
            <a:rPr lang="en-US" baseline="30000" dirty="0"/>
            <a:t>3</a:t>
          </a:r>
          <a:endParaRPr lang="en-US" dirty="0"/>
        </a:p>
      </dgm:t>
    </dgm:pt>
    <dgm:pt modelId="{A868BDC4-0050-4E44-A32B-2ECEF012E44A}" type="parTrans" cxnId="{FF957ED2-58DF-427B-90C2-422BE0BFC626}">
      <dgm:prSet/>
      <dgm:spPr/>
      <dgm:t>
        <a:bodyPr/>
        <a:lstStyle/>
        <a:p>
          <a:endParaRPr lang="en-US"/>
        </a:p>
      </dgm:t>
    </dgm:pt>
    <dgm:pt modelId="{A44D997A-7BC0-4B0F-A8A2-E85322EAA15C}" type="sibTrans" cxnId="{FF957ED2-58DF-427B-90C2-422BE0BFC626}">
      <dgm:prSet/>
      <dgm:spPr/>
      <dgm:t>
        <a:bodyPr/>
        <a:lstStyle/>
        <a:p>
          <a:endParaRPr lang="en-US"/>
        </a:p>
      </dgm:t>
    </dgm:pt>
    <dgm:pt modelId="{0C51747E-920E-4FF6-B41C-55E87DDB6CDE}">
      <dgm:prSet/>
      <dgm:spPr/>
      <dgm:t>
        <a:bodyPr/>
        <a:lstStyle/>
        <a:p>
          <a:r>
            <a:rPr lang="en-US"/>
            <a:t>Inflexibility, indecisiveness, or impulsive thinking </a:t>
          </a:r>
          <a:r>
            <a:rPr lang="en-US" baseline="30000"/>
            <a:t>3</a:t>
          </a:r>
          <a:endParaRPr lang="en-US"/>
        </a:p>
      </dgm:t>
    </dgm:pt>
    <dgm:pt modelId="{7F6B2A8A-A61C-408B-B38F-7A8D4951C085}" type="parTrans" cxnId="{E95E6500-C6F7-4363-8EEB-0B6F3D75C009}">
      <dgm:prSet/>
      <dgm:spPr/>
      <dgm:t>
        <a:bodyPr/>
        <a:lstStyle/>
        <a:p>
          <a:endParaRPr lang="en-US"/>
        </a:p>
      </dgm:t>
    </dgm:pt>
    <dgm:pt modelId="{A358E74E-022E-4A8D-8302-B0914C2E4922}" type="sibTrans" cxnId="{E95E6500-C6F7-4363-8EEB-0B6F3D75C009}">
      <dgm:prSet/>
      <dgm:spPr/>
      <dgm:t>
        <a:bodyPr/>
        <a:lstStyle/>
        <a:p>
          <a:endParaRPr lang="en-US"/>
        </a:p>
      </dgm:t>
    </dgm:pt>
    <dgm:pt modelId="{277FE158-4D78-4195-B4E4-8508E4F1FDD7}">
      <dgm:prSet/>
      <dgm:spPr/>
      <dgm:t>
        <a:bodyPr/>
        <a:lstStyle/>
        <a:p>
          <a:r>
            <a:rPr lang="en-US"/>
            <a:t>Distraction and an inability to concentrate </a:t>
          </a:r>
          <a:r>
            <a:rPr lang="en-US" baseline="30000"/>
            <a:t>3</a:t>
          </a:r>
          <a:endParaRPr lang="en-US"/>
        </a:p>
      </dgm:t>
    </dgm:pt>
    <dgm:pt modelId="{2B1A8527-9533-496C-8E97-EC59420C578E}" type="parTrans" cxnId="{FB2CD570-800E-4AD8-802D-4D360956EF79}">
      <dgm:prSet/>
      <dgm:spPr/>
      <dgm:t>
        <a:bodyPr/>
        <a:lstStyle/>
        <a:p>
          <a:endParaRPr lang="en-US"/>
        </a:p>
      </dgm:t>
    </dgm:pt>
    <dgm:pt modelId="{CE987C94-A1D3-49F3-B5C3-ACA443E2BCCA}" type="sibTrans" cxnId="{FB2CD570-800E-4AD8-802D-4D360956EF79}">
      <dgm:prSet/>
      <dgm:spPr/>
      <dgm:t>
        <a:bodyPr/>
        <a:lstStyle/>
        <a:p>
          <a:endParaRPr lang="en-US"/>
        </a:p>
      </dgm:t>
    </dgm:pt>
    <dgm:pt modelId="{0D48BF95-01D5-48D8-AFBC-22902DFDE075}" type="pres">
      <dgm:prSet presAssocID="{6448C5E8-603A-44CF-AFAF-11DCC59059D7}" presName="Name0" presStyleCnt="0">
        <dgm:presLayoutVars>
          <dgm:dir/>
          <dgm:animLvl val="lvl"/>
          <dgm:resizeHandles val="exact"/>
        </dgm:presLayoutVars>
      </dgm:prSet>
      <dgm:spPr/>
    </dgm:pt>
    <dgm:pt modelId="{43DCF744-08F6-4476-B866-4AC0E3CB7D9D}" type="pres">
      <dgm:prSet presAssocID="{277FE158-4D78-4195-B4E4-8508E4F1FDD7}" presName="boxAndChildren" presStyleCnt="0"/>
      <dgm:spPr/>
    </dgm:pt>
    <dgm:pt modelId="{B8BC5EFC-464D-49A6-9904-F8398DD752F8}" type="pres">
      <dgm:prSet presAssocID="{277FE158-4D78-4195-B4E4-8508E4F1FDD7}" presName="parentTextBox" presStyleLbl="node1" presStyleIdx="0" presStyleCnt="4"/>
      <dgm:spPr/>
    </dgm:pt>
    <dgm:pt modelId="{7EF32139-08DA-4BD0-9E64-8CFD95D1E348}" type="pres">
      <dgm:prSet presAssocID="{A358E74E-022E-4A8D-8302-B0914C2E4922}" presName="sp" presStyleCnt="0"/>
      <dgm:spPr/>
    </dgm:pt>
    <dgm:pt modelId="{062FD7B5-5635-4ABE-805F-FE1BC8ACDDAC}" type="pres">
      <dgm:prSet presAssocID="{0C51747E-920E-4FF6-B41C-55E87DDB6CDE}" presName="arrowAndChildren" presStyleCnt="0"/>
      <dgm:spPr/>
    </dgm:pt>
    <dgm:pt modelId="{11A53FA8-15E0-4C69-8F4F-C772031DC557}" type="pres">
      <dgm:prSet presAssocID="{0C51747E-920E-4FF6-B41C-55E87DDB6CDE}" presName="parentTextArrow" presStyleLbl="node1" presStyleIdx="1" presStyleCnt="4"/>
      <dgm:spPr/>
    </dgm:pt>
    <dgm:pt modelId="{79D7F4D8-34F5-4E28-83DF-954D729D4A0A}" type="pres">
      <dgm:prSet presAssocID="{A44D997A-7BC0-4B0F-A8A2-E85322EAA15C}" presName="sp" presStyleCnt="0"/>
      <dgm:spPr/>
    </dgm:pt>
    <dgm:pt modelId="{B699AF5F-2169-48E0-B859-9B00F5589800}" type="pres">
      <dgm:prSet presAssocID="{54D5A55F-25A0-41CF-B622-C94A0540520C}" presName="arrowAndChildren" presStyleCnt="0"/>
      <dgm:spPr/>
    </dgm:pt>
    <dgm:pt modelId="{5954DAC4-0E0E-447F-8692-9B9326BA50AD}" type="pres">
      <dgm:prSet presAssocID="{54D5A55F-25A0-41CF-B622-C94A0540520C}" presName="parentTextArrow" presStyleLbl="node1" presStyleIdx="2" presStyleCnt="4"/>
      <dgm:spPr/>
    </dgm:pt>
    <dgm:pt modelId="{21288067-2D60-4182-8C98-291892CB05EB}" type="pres">
      <dgm:prSet presAssocID="{84C01B70-1689-4E9F-A452-15A269E8E262}" presName="sp" presStyleCnt="0"/>
      <dgm:spPr/>
    </dgm:pt>
    <dgm:pt modelId="{FEE3B303-F538-4104-9908-4CE8DAB05771}" type="pres">
      <dgm:prSet presAssocID="{81F28C34-7FA6-4239-BB70-72E3B146B6DC}" presName="arrowAndChildren" presStyleCnt="0"/>
      <dgm:spPr/>
    </dgm:pt>
    <dgm:pt modelId="{28DB70B2-AA2C-45E0-B274-53A68D2629F9}" type="pres">
      <dgm:prSet presAssocID="{81F28C34-7FA6-4239-BB70-72E3B146B6DC}" presName="parentTextArrow" presStyleLbl="node1" presStyleIdx="2" presStyleCnt="4"/>
      <dgm:spPr/>
    </dgm:pt>
    <dgm:pt modelId="{AFBBBE32-4776-40BB-8B50-617AD54A9876}" type="pres">
      <dgm:prSet presAssocID="{81F28C34-7FA6-4239-BB70-72E3B146B6DC}" presName="arrow" presStyleLbl="node1" presStyleIdx="3" presStyleCnt="4"/>
      <dgm:spPr/>
    </dgm:pt>
    <dgm:pt modelId="{2A9CB870-B05F-494D-8F8B-BE99F573CC0A}" type="pres">
      <dgm:prSet presAssocID="{81F28C34-7FA6-4239-BB70-72E3B146B6DC}" presName="descendantArrow" presStyleCnt="0"/>
      <dgm:spPr/>
    </dgm:pt>
    <dgm:pt modelId="{C866C7AD-8E8D-4641-B4C3-9A75C326C83B}" type="pres">
      <dgm:prSet presAssocID="{8B625FC2-84BB-49CA-888A-4E2255820F51}" presName="childTextArrow" presStyleLbl="fgAccFollowNode1" presStyleIdx="0" presStyleCnt="1">
        <dgm:presLayoutVars>
          <dgm:bulletEnabled val="1"/>
        </dgm:presLayoutVars>
      </dgm:prSet>
      <dgm:spPr/>
    </dgm:pt>
  </dgm:ptLst>
  <dgm:cxnLst>
    <dgm:cxn modelId="{E95E6500-C6F7-4363-8EEB-0B6F3D75C009}" srcId="{6448C5E8-603A-44CF-AFAF-11DCC59059D7}" destId="{0C51747E-920E-4FF6-B41C-55E87DDB6CDE}" srcOrd="2" destOrd="0" parTransId="{7F6B2A8A-A61C-408B-B38F-7A8D4951C085}" sibTransId="{A358E74E-022E-4A8D-8302-B0914C2E4922}"/>
    <dgm:cxn modelId="{A0BC7815-7BA9-4E5B-AAD7-65B3AC041F70}" type="presOf" srcId="{0C51747E-920E-4FF6-B41C-55E87DDB6CDE}" destId="{11A53FA8-15E0-4C69-8F4F-C772031DC557}" srcOrd="0" destOrd="0" presId="urn:microsoft.com/office/officeart/2005/8/layout/process4"/>
    <dgm:cxn modelId="{F3B7B46D-CC3E-4EF4-AB7A-09C2E5781347}" type="presOf" srcId="{277FE158-4D78-4195-B4E4-8508E4F1FDD7}" destId="{B8BC5EFC-464D-49A6-9904-F8398DD752F8}" srcOrd="0" destOrd="0" presId="urn:microsoft.com/office/officeart/2005/8/layout/process4"/>
    <dgm:cxn modelId="{FB2CD570-800E-4AD8-802D-4D360956EF79}" srcId="{6448C5E8-603A-44CF-AFAF-11DCC59059D7}" destId="{277FE158-4D78-4195-B4E4-8508E4F1FDD7}" srcOrd="3" destOrd="0" parTransId="{2B1A8527-9533-496C-8E97-EC59420C578E}" sibTransId="{CE987C94-A1D3-49F3-B5C3-ACA443E2BCCA}"/>
    <dgm:cxn modelId="{C3D0887F-2DBA-4A3F-AA24-14D8B8A36DB2}" srcId="{81F28C34-7FA6-4239-BB70-72E3B146B6DC}" destId="{8B625FC2-84BB-49CA-888A-4E2255820F51}" srcOrd="0" destOrd="0" parTransId="{3DBC9529-2530-455A-BDE3-D4665059A6A5}" sibTransId="{2D5FD932-6CDE-4C95-9101-83FA5E167C5A}"/>
    <dgm:cxn modelId="{8E7C8DB0-35E2-4724-8799-3C85F5F777A0}" type="presOf" srcId="{81F28C34-7FA6-4239-BB70-72E3B146B6DC}" destId="{28DB70B2-AA2C-45E0-B274-53A68D2629F9}" srcOrd="0" destOrd="0" presId="urn:microsoft.com/office/officeart/2005/8/layout/process4"/>
    <dgm:cxn modelId="{4D8415C0-819C-4A56-A35B-44A911C3519C}" type="presOf" srcId="{6448C5E8-603A-44CF-AFAF-11DCC59059D7}" destId="{0D48BF95-01D5-48D8-AFBC-22902DFDE075}" srcOrd="0" destOrd="0" presId="urn:microsoft.com/office/officeart/2005/8/layout/process4"/>
    <dgm:cxn modelId="{C84398CD-F4DF-4976-9DF1-20794CB66136}" srcId="{6448C5E8-603A-44CF-AFAF-11DCC59059D7}" destId="{81F28C34-7FA6-4239-BB70-72E3B146B6DC}" srcOrd="0" destOrd="0" parTransId="{C9D4F0CB-AC7A-4A1E-BAB2-345D947E478F}" sibTransId="{84C01B70-1689-4E9F-A452-15A269E8E262}"/>
    <dgm:cxn modelId="{FF957ED2-58DF-427B-90C2-422BE0BFC626}" srcId="{6448C5E8-603A-44CF-AFAF-11DCC59059D7}" destId="{54D5A55F-25A0-41CF-B622-C94A0540520C}" srcOrd="1" destOrd="0" parTransId="{A868BDC4-0050-4E44-A32B-2ECEF012E44A}" sibTransId="{A44D997A-7BC0-4B0F-A8A2-E85322EAA15C}"/>
    <dgm:cxn modelId="{A26714DC-C5DD-454A-8129-8CA32ADD59A1}" type="presOf" srcId="{8B625FC2-84BB-49CA-888A-4E2255820F51}" destId="{C866C7AD-8E8D-4641-B4C3-9A75C326C83B}" srcOrd="0" destOrd="0" presId="urn:microsoft.com/office/officeart/2005/8/layout/process4"/>
    <dgm:cxn modelId="{3A9EF2F8-4AA2-4577-B891-699A46723A8B}" type="presOf" srcId="{54D5A55F-25A0-41CF-B622-C94A0540520C}" destId="{5954DAC4-0E0E-447F-8692-9B9326BA50AD}" srcOrd="0" destOrd="0" presId="urn:microsoft.com/office/officeart/2005/8/layout/process4"/>
    <dgm:cxn modelId="{572829FB-7616-49BC-B838-0966F279F60D}" type="presOf" srcId="{81F28C34-7FA6-4239-BB70-72E3B146B6DC}" destId="{AFBBBE32-4776-40BB-8B50-617AD54A9876}" srcOrd="1" destOrd="0" presId="urn:microsoft.com/office/officeart/2005/8/layout/process4"/>
    <dgm:cxn modelId="{A11519E4-2484-48DB-9A64-E9D6A0115180}" type="presParOf" srcId="{0D48BF95-01D5-48D8-AFBC-22902DFDE075}" destId="{43DCF744-08F6-4476-B866-4AC0E3CB7D9D}" srcOrd="0" destOrd="0" presId="urn:microsoft.com/office/officeart/2005/8/layout/process4"/>
    <dgm:cxn modelId="{CC90CAFD-B8ED-4A58-9317-45E3B4A40185}" type="presParOf" srcId="{43DCF744-08F6-4476-B866-4AC0E3CB7D9D}" destId="{B8BC5EFC-464D-49A6-9904-F8398DD752F8}" srcOrd="0" destOrd="0" presId="urn:microsoft.com/office/officeart/2005/8/layout/process4"/>
    <dgm:cxn modelId="{8E77D198-89A1-49E4-A4F0-CCE72389A86B}" type="presParOf" srcId="{0D48BF95-01D5-48D8-AFBC-22902DFDE075}" destId="{7EF32139-08DA-4BD0-9E64-8CFD95D1E348}" srcOrd="1" destOrd="0" presId="urn:microsoft.com/office/officeart/2005/8/layout/process4"/>
    <dgm:cxn modelId="{A2F2AD3D-7363-4FFD-816D-7AD0D310E504}" type="presParOf" srcId="{0D48BF95-01D5-48D8-AFBC-22902DFDE075}" destId="{062FD7B5-5635-4ABE-805F-FE1BC8ACDDAC}" srcOrd="2" destOrd="0" presId="urn:microsoft.com/office/officeart/2005/8/layout/process4"/>
    <dgm:cxn modelId="{F579E97A-D727-4F36-B939-E2D822F47F59}" type="presParOf" srcId="{062FD7B5-5635-4ABE-805F-FE1BC8ACDDAC}" destId="{11A53FA8-15E0-4C69-8F4F-C772031DC557}" srcOrd="0" destOrd="0" presId="urn:microsoft.com/office/officeart/2005/8/layout/process4"/>
    <dgm:cxn modelId="{9D9F84A8-5171-47B1-B779-701CE3AF31D4}" type="presParOf" srcId="{0D48BF95-01D5-48D8-AFBC-22902DFDE075}" destId="{79D7F4D8-34F5-4E28-83DF-954D729D4A0A}" srcOrd="3" destOrd="0" presId="urn:microsoft.com/office/officeart/2005/8/layout/process4"/>
    <dgm:cxn modelId="{88738006-A869-4736-A20F-E74F93F59A58}" type="presParOf" srcId="{0D48BF95-01D5-48D8-AFBC-22902DFDE075}" destId="{B699AF5F-2169-48E0-B859-9B00F5589800}" srcOrd="4" destOrd="0" presId="urn:microsoft.com/office/officeart/2005/8/layout/process4"/>
    <dgm:cxn modelId="{B5B29A19-1A86-4136-8CC5-5787BE994A32}" type="presParOf" srcId="{B699AF5F-2169-48E0-B859-9B00F5589800}" destId="{5954DAC4-0E0E-447F-8692-9B9326BA50AD}" srcOrd="0" destOrd="0" presId="urn:microsoft.com/office/officeart/2005/8/layout/process4"/>
    <dgm:cxn modelId="{83328CD3-2316-4FB6-B435-EBAC57EF9247}" type="presParOf" srcId="{0D48BF95-01D5-48D8-AFBC-22902DFDE075}" destId="{21288067-2D60-4182-8C98-291892CB05EB}" srcOrd="5" destOrd="0" presId="urn:microsoft.com/office/officeart/2005/8/layout/process4"/>
    <dgm:cxn modelId="{AAFE720E-7383-481C-AED0-6F94BB8FF1F6}" type="presParOf" srcId="{0D48BF95-01D5-48D8-AFBC-22902DFDE075}" destId="{FEE3B303-F538-4104-9908-4CE8DAB05771}" srcOrd="6" destOrd="0" presId="urn:microsoft.com/office/officeart/2005/8/layout/process4"/>
    <dgm:cxn modelId="{DBAA0944-42E0-47C8-8801-73DEE039418F}" type="presParOf" srcId="{FEE3B303-F538-4104-9908-4CE8DAB05771}" destId="{28DB70B2-AA2C-45E0-B274-53A68D2629F9}" srcOrd="0" destOrd="0" presId="urn:microsoft.com/office/officeart/2005/8/layout/process4"/>
    <dgm:cxn modelId="{BABD8BE6-DB4B-4213-BDEF-C6310B99F71A}" type="presParOf" srcId="{FEE3B303-F538-4104-9908-4CE8DAB05771}" destId="{AFBBBE32-4776-40BB-8B50-617AD54A9876}" srcOrd="1" destOrd="0" presId="urn:microsoft.com/office/officeart/2005/8/layout/process4"/>
    <dgm:cxn modelId="{CF208EE6-3AB2-47E4-ACA6-CD535EF4101C}" type="presParOf" srcId="{FEE3B303-F538-4104-9908-4CE8DAB05771}" destId="{2A9CB870-B05F-494D-8F8B-BE99F573CC0A}" srcOrd="2" destOrd="0" presId="urn:microsoft.com/office/officeart/2005/8/layout/process4"/>
    <dgm:cxn modelId="{B6882139-46B3-4051-B7E7-62D3CD3746DA}" type="presParOf" srcId="{2A9CB870-B05F-494D-8F8B-BE99F573CC0A}" destId="{C866C7AD-8E8D-4641-B4C3-9A75C326C83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C5EFC-464D-49A6-9904-F8398DD752F8}">
      <dsp:nvSpPr>
        <dsp:cNvPr id="0" name=""/>
        <dsp:cNvSpPr/>
      </dsp:nvSpPr>
      <dsp:spPr>
        <a:xfrm>
          <a:off x="0" y="3412787"/>
          <a:ext cx="10515600" cy="74663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Distraction and an inability to concentrate </a:t>
          </a:r>
          <a:r>
            <a:rPr lang="en-US" sz="2500" kern="1200" baseline="30000"/>
            <a:t>3</a:t>
          </a:r>
          <a:endParaRPr lang="en-US" sz="2500" kern="1200"/>
        </a:p>
      </dsp:txBody>
      <dsp:txXfrm>
        <a:off x="0" y="3412787"/>
        <a:ext cx="10515600" cy="746634"/>
      </dsp:txXfrm>
    </dsp:sp>
    <dsp:sp modelId="{11A53FA8-15E0-4C69-8F4F-C772031DC557}">
      <dsp:nvSpPr>
        <dsp:cNvPr id="0" name=""/>
        <dsp:cNvSpPr/>
      </dsp:nvSpPr>
      <dsp:spPr>
        <a:xfrm rot="10800000">
          <a:off x="0" y="2275663"/>
          <a:ext cx="10515600" cy="1148323"/>
        </a:xfrm>
        <a:prstGeom prst="upArrowCallout">
          <a:avLst/>
        </a:prstGeom>
        <a:solidFill>
          <a:schemeClr val="accent2">
            <a:shade val="80000"/>
            <a:hueOff val="125114"/>
            <a:satOff val="-5962"/>
            <a:lumOff val="96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Inflexibility, indecisiveness, or impulsive thinking </a:t>
          </a:r>
          <a:r>
            <a:rPr lang="en-US" sz="2500" kern="1200" baseline="30000"/>
            <a:t>3</a:t>
          </a:r>
          <a:endParaRPr lang="en-US" sz="2500" kern="1200"/>
        </a:p>
      </dsp:txBody>
      <dsp:txXfrm rot="10800000">
        <a:off x="0" y="2275663"/>
        <a:ext cx="10515600" cy="746146"/>
      </dsp:txXfrm>
    </dsp:sp>
    <dsp:sp modelId="{5954DAC4-0E0E-447F-8692-9B9326BA50AD}">
      <dsp:nvSpPr>
        <dsp:cNvPr id="0" name=""/>
        <dsp:cNvSpPr/>
      </dsp:nvSpPr>
      <dsp:spPr>
        <a:xfrm rot="10800000">
          <a:off x="0" y="1138538"/>
          <a:ext cx="10515600" cy="1148323"/>
        </a:xfrm>
        <a:prstGeom prst="upArrowCallout">
          <a:avLst/>
        </a:prstGeom>
        <a:solidFill>
          <a:schemeClr val="accent2">
            <a:shade val="80000"/>
            <a:hueOff val="250228"/>
            <a:satOff val="-11925"/>
            <a:lumOff val="192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Impaired timing and fine motor coordination, jerky movements </a:t>
          </a:r>
          <a:r>
            <a:rPr lang="en-US" sz="2500" kern="1200" baseline="30000" dirty="0"/>
            <a:t>3</a:t>
          </a:r>
          <a:endParaRPr lang="en-US" sz="2500" kern="1200" dirty="0"/>
        </a:p>
      </dsp:txBody>
      <dsp:txXfrm rot="10800000">
        <a:off x="0" y="1138538"/>
        <a:ext cx="10515600" cy="746146"/>
      </dsp:txXfrm>
    </dsp:sp>
    <dsp:sp modelId="{AFBBBE32-4776-40BB-8B50-617AD54A9876}">
      <dsp:nvSpPr>
        <dsp:cNvPr id="0" name=""/>
        <dsp:cNvSpPr/>
      </dsp:nvSpPr>
      <dsp:spPr>
        <a:xfrm rot="10800000">
          <a:off x="0" y="1414"/>
          <a:ext cx="10515600" cy="1148323"/>
        </a:xfrm>
        <a:prstGeom prst="upArrowCallout">
          <a:avLst/>
        </a:prstGeom>
        <a:solidFill>
          <a:schemeClr val="accent2">
            <a:shade val="80000"/>
            <a:hueOff val="375341"/>
            <a:satOff val="-17887"/>
            <a:lumOff val="289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Shift from automatic to deliberative/reflective processing </a:t>
          </a:r>
          <a:r>
            <a:rPr lang="en-US" sz="2500" kern="1200" baseline="30000" dirty="0"/>
            <a:t>5</a:t>
          </a:r>
          <a:endParaRPr lang="en-US" sz="2500" kern="1200" dirty="0"/>
        </a:p>
      </dsp:txBody>
      <dsp:txXfrm rot="-10800000">
        <a:off x="0" y="1414"/>
        <a:ext cx="10515600" cy="403061"/>
      </dsp:txXfrm>
    </dsp:sp>
    <dsp:sp modelId="{C866C7AD-8E8D-4641-B4C3-9A75C326C83B}">
      <dsp:nvSpPr>
        <dsp:cNvPr id="0" name=""/>
        <dsp:cNvSpPr/>
      </dsp:nvSpPr>
      <dsp:spPr>
        <a:xfrm>
          <a:off x="0" y="404476"/>
          <a:ext cx="10515600" cy="34334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Regression to a step-by-step execution at </a:t>
          </a:r>
          <a:r>
            <a:rPr lang="en-US" sz="1600" b="1" kern="1200" dirty="0"/>
            <a:t>novice level </a:t>
          </a:r>
          <a:r>
            <a:rPr lang="en-US" sz="1600" kern="1200" baseline="30000" dirty="0"/>
            <a:t>3</a:t>
          </a:r>
          <a:endParaRPr lang="en-US" sz="1600" kern="1200" dirty="0"/>
        </a:p>
      </dsp:txBody>
      <dsp:txXfrm>
        <a:off x="0" y="404476"/>
        <a:ext cx="10515600" cy="343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2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7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8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2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1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5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6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4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1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0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7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AE454-BF67-9DD5-E0CA-4AF9C5F8E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-US" sz="7200" dirty="0"/>
              <a:t>Under Pressure</a:t>
            </a:r>
            <a:br>
              <a:rPr lang="en-US" dirty="0"/>
            </a:br>
            <a:r>
              <a:rPr lang="en-US" sz="2000" kern="1400" spc="75" dirty="0">
                <a:solidFill>
                  <a:srgbClr val="595959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Conquering Performance Anxiety and Unleashing Your Inner Rock Star</a:t>
            </a:r>
            <a:br>
              <a:rPr lang="en-US" sz="1800" kern="1400" spc="75" dirty="0">
                <a:solidFill>
                  <a:srgbClr val="595959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kern="1400" spc="75" dirty="0">
                <a:solidFill>
                  <a:srgbClr val="595959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2C954-BD28-B1BA-0E4A-A1917E8F4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Lady Signy </a:t>
            </a:r>
            <a:r>
              <a:rPr lang="en-US" dirty="0" err="1"/>
              <a:t>Jarnadottir</a:t>
            </a:r>
            <a:endParaRPr lang="en-US" dirty="0"/>
          </a:p>
          <a:p>
            <a:r>
              <a:rPr lang="en-US" dirty="0"/>
              <a:t>(aka Signy the skald)</a:t>
            </a:r>
          </a:p>
        </p:txBody>
      </p:sp>
      <p:pic>
        <p:nvPicPr>
          <p:cNvPr id="34" name="Picture 33" descr="Aesthetic liquid watercolor and ink">
            <a:extLst>
              <a:ext uri="{FF2B5EF4-FFF2-40B4-BE49-F238E27FC236}">
                <a16:creationId xmlns:a16="http://schemas.microsoft.com/office/drawing/2014/main" id="{BE84CD6F-5603-5293-C36E-66DB0BD36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8" r="3696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058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782FA27D-D8CA-65AE-D847-3659FF6C8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6" b="13674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A6A1D-E4B9-9A89-2690-D440DFFF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i="1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4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7F8E-8CF5-CCDE-D1F9-FFFEA1AD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1C45E-E85F-2945-9ABF-8CDC91F5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9889"/>
            <a:ext cx="10515600" cy="4382311"/>
          </a:xfrm>
        </p:spPr>
        <p:txBody>
          <a:bodyPr>
            <a:normAutofit fontScale="92500"/>
          </a:bodyPr>
          <a:lstStyle/>
          <a:p>
            <a:pPr marL="0" indent="228600">
              <a:buNone/>
            </a:pPr>
            <a:r>
              <a:rPr lang="en-US" sz="1600" dirty="0"/>
              <a:t>1.  Esposito, J. (n.d.). Conquering stage fright. Retrieved from Anxiety &amp; Depression Association of America: https://adaa.org/understanding-anxiety/social-anxiety-disorder/treatment/conquering-stage-fright</a:t>
            </a:r>
          </a:p>
          <a:p>
            <a:pPr marL="0" indent="228600">
              <a:buNone/>
            </a:pPr>
            <a:r>
              <a:rPr lang="en-US" sz="1600" dirty="0"/>
              <a:t>2.  Gomez-Lopez, B., &amp; Sanchez-</a:t>
            </a:r>
            <a:r>
              <a:rPr lang="en-US" sz="1600" dirty="0" err="1"/>
              <a:t>Cabrero</a:t>
            </a:r>
            <a:r>
              <a:rPr lang="en-US" sz="1600" dirty="0"/>
              <a:t>, R. (2023, August 29). Current trends in music performance anxiety intervention. Behavioral Sciences, 13(9), 1-15. </a:t>
            </a:r>
            <a:r>
              <a:rPr lang="en-US" sz="1600" dirty="0" err="1"/>
              <a:t>doi:https</a:t>
            </a:r>
            <a:r>
              <a:rPr lang="en-US" sz="1600" dirty="0"/>
              <a:t>://doi.org/10.3390/bs13090720</a:t>
            </a:r>
          </a:p>
          <a:p>
            <a:pPr marL="0" indent="228600">
              <a:buNone/>
            </a:pPr>
            <a:r>
              <a:rPr lang="en-US" sz="1600" dirty="0"/>
              <a:t>3.  Osborne, M. S., Greene, D. J., &amp; </a:t>
            </a:r>
            <a:r>
              <a:rPr lang="en-US" sz="1600" dirty="0" err="1"/>
              <a:t>Immel</a:t>
            </a:r>
            <a:r>
              <a:rPr lang="en-US" sz="1600" dirty="0"/>
              <a:t>, D. T. (2014, December 18). Managing performance anxiety and improving mental skills in conservatoire students through performance psychology training: A pilot study. Psychology of Well-Being: Theory, Research and Practice, 1-17. </a:t>
            </a:r>
            <a:r>
              <a:rPr lang="en-US" sz="1600" dirty="0" err="1"/>
              <a:t>doi:https</a:t>
            </a:r>
            <a:r>
              <a:rPr lang="en-US" sz="1600" dirty="0"/>
              <a:t>://doi.org/10.1186/s13612-014-0018-3</a:t>
            </a:r>
          </a:p>
          <a:p>
            <a:pPr marL="0" indent="228600">
              <a:buNone/>
            </a:pPr>
            <a:r>
              <a:rPr lang="en-US" sz="1600" dirty="0"/>
              <a:t>4.  </a:t>
            </a:r>
            <a:r>
              <a:rPr lang="en-US" sz="1600" dirty="0" err="1"/>
              <a:t>Paese</a:t>
            </a:r>
            <a:r>
              <a:rPr lang="en-US" sz="1600" dirty="0"/>
              <a:t>, S., &amp; </a:t>
            </a:r>
            <a:r>
              <a:rPr lang="en-US" sz="1600" dirty="0" err="1"/>
              <a:t>Egermann</a:t>
            </a:r>
            <a:r>
              <a:rPr lang="en-US" sz="1600" dirty="0"/>
              <a:t>, H. (2023, March 29). Meditation as a tool to counteract music performance anxiety from the experts' perspective. Psychology of Music, 52(1), 59-74. </a:t>
            </a:r>
            <a:r>
              <a:rPr lang="en-US" sz="1600" dirty="0" err="1"/>
              <a:t>doi:https</a:t>
            </a:r>
            <a:r>
              <a:rPr lang="en-US" sz="1600" dirty="0"/>
              <a:t>://doi.org/10.1177/03057356231155968</a:t>
            </a:r>
          </a:p>
          <a:p>
            <a:pPr marL="0" indent="228600">
              <a:buNone/>
            </a:pPr>
            <a:r>
              <a:rPr lang="en-US" sz="1600" dirty="0"/>
              <a:t>5.  Rowland, D. L., Moyle, G., &amp; Cooper, S. E. (2021, September 27). Remediation strategies for performance anxiety across sex, sport and stage: Identifying common approaches and a unified cognitive model. International Journal of Environmental Research and Public Health, 18(19), 1-24. </a:t>
            </a:r>
            <a:r>
              <a:rPr lang="en-US" sz="1600" dirty="0" err="1"/>
              <a:t>doi:https</a:t>
            </a:r>
            <a:r>
              <a:rPr lang="en-US" sz="1600" dirty="0"/>
              <a:t>://doi.org/10.3390/ijerph181910160</a:t>
            </a:r>
          </a:p>
          <a:p>
            <a:pPr marL="0" indent="228600">
              <a:buNone/>
            </a:pPr>
            <a:r>
              <a:rPr lang="en-US" sz="1600" dirty="0"/>
              <a:t>6.  Schulz, J. (2015, March 25). Power poses: You can gain confidence too! Retrieved from Michigan State University: https://www.canr.msu.edu/news/power_poses_you_can_gain_confidence_too</a:t>
            </a:r>
          </a:p>
        </p:txBody>
      </p:sp>
    </p:spTree>
    <p:extLst>
      <p:ext uri="{BB962C8B-B14F-4D97-AF65-F5344CB8AC3E}">
        <p14:creationId xmlns:p14="http://schemas.microsoft.com/office/powerpoint/2010/main" val="372910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8FCA-2B1F-1C4E-7BE7-20E5BAEE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B4BD3-9BE2-3D7A-397C-5B6DDCF94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“A </a:t>
            </a:r>
            <a:r>
              <a:rPr lang="en-US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negative mood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typically accompanied by </a:t>
            </a:r>
            <a:r>
              <a:rPr lang="en-US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bodily symptoms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 that can serve as a strong motivator for future avoidance and/or approach behaviors… especially when an </a:t>
            </a:r>
            <a:r>
              <a:rPr lang="en-US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evaluative component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present” </a:t>
            </a:r>
            <a:r>
              <a:rPr lang="en-US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9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4AF2A-936C-B0CC-4084-2C0A690C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80C9B-BC9B-36AA-534E-692B3EC5C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222444"/>
            <a:ext cx="4250885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/>
              </a:rPr>
              <a:t>60-80%</a:t>
            </a:r>
            <a:r>
              <a:rPr lang="en-US" sz="1600" dirty="0">
                <a:effectLst/>
              </a:rPr>
              <a:t> of performers (specifically musicians) experience performance anxiety with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/>
              </a:rPr>
              <a:t>95%</a:t>
            </a:r>
            <a:r>
              <a:rPr lang="en-US" sz="1600" dirty="0">
                <a:effectLst/>
              </a:rPr>
              <a:t> experiencing it during live performances </a:t>
            </a:r>
            <a:r>
              <a:rPr lang="en-US" sz="1600" baseline="30000" dirty="0">
                <a:effectLst/>
              </a:rPr>
              <a:t>2</a:t>
            </a:r>
          </a:p>
          <a:p>
            <a:pPr marL="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</a:endParaRPr>
          </a:p>
          <a:p>
            <a:pPr marL="34290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/>
              </a:rPr>
              <a:t>20%</a:t>
            </a:r>
            <a:r>
              <a:rPr lang="en-US" sz="1600" dirty="0">
                <a:effectLst/>
              </a:rPr>
              <a:t> of performers leave their careers due to performance anxiety </a:t>
            </a:r>
            <a:r>
              <a:rPr lang="en-US" sz="1600" baseline="30000" dirty="0">
                <a:effectLst/>
              </a:rPr>
              <a:t>2</a:t>
            </a:r>
          </a:p>
          <a:p>
            <a:pPr marL="0"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</a:endParaRPr>
          </a:p>
          <a:p>
            <a:pPr marL="342900" marR="0" lv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Address early </a:t>
            </a:r>
            <a:r>
              <a:rPr lang="en-US" sz="1600" dirty="0"/>
              <a:t>-&gt; </a:t>
            </a:r>
          </a:p>
          <a:p>
            <a:pPr marL="800100" lvl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</a:rPr>
              <a:t>Can worsen over time</a:t>
            </a:r>
          </a:p>
          <a:p>
            <a:pPr marL="800100" lvl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</a:rPr>
              <a:t>Can lead to unhealthy coping mechanisms such as drugs, alcohol, or medication without medical supervision </a:t>
            </a:r>
            <a:r>
              <a:rPr lang="en-US" sz="1600" baseline="30000" dirty="0">
                <a:effectLst/>
              </a:rPr>
              <a:t>2</a:t>
            </a:r>
            <a:endParaRPr lang="en-US" sz="1600" dirty="0">
              <a:effectLst/>
            </a:endParaRP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6" name="Content Placeholder 5" descr="Child playing ukulele">
            <a:extLst>
              <a:ext uri="{FF2B5EF4-FFF2-40B4-BE49-F238E27FC236}">
                <a16:creationId xmlns:a16="http://schemas.microsoft.com/office/drawing/2014/main" id="{9AB183FC-5DF6-5DEC-9664-93FA0A3221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0" r="12759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537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D7B83-2BD6-B282-029F-0AAABC17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18" y="3124478"/>
            <a:ext cx="3913094" cy="766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/>
              <a:t>SIGNS/SYMPTOMS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7F72A-22AE-F129-4EDE-3CDC90DB96C1}"/>
              </a:ext>
            </a:extLst>
          </p:cNvPr>
          <p:cNvSpPr>
            <a:spLocks/>
          </p:cNvSpPr>
          <p:nvPr/>
        </p:nvSpPr>
        <p:spPr>
          <a:xfrm>
            <a:off x="4513924" y="1816042"/>
            <a:ext cx="3122763" cy="601421"/>
          </a:xfrm>
          <a:prstGeom prst="rect">
            <a:avLst/>
          </a:prstGeom>
        </p:spPr>
        <p:txBody>
          <a:bodyPr/>
          <a:lstStyle/>
          <a:p>
            <a:pPr defTabSz="576072">
              <a:spcAft>
                <a:spcPts val="600"/>
              </a:spcAft>
            </a:pPr>
            <a:r>
              <a:rPr lang="en-US" sz="3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</a:t>
            </a:r>
            <a:endParaRPr lang="en-US" sz="4800" b="1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63FA8-AB42-0F7C-973A-16951B3279BC}"/>
              </a:ext>
            </a:extLst>
          </p:cNvPr>
          <p:cNvSpPr>
            <a:spLocks/>
          </p:cNvSpPr>
          <p:nvPr/>
        </p:nvSpPr>
        <p:spPr>
          <a:xfrm>
            <a:off x="4513924" y="2521555"/>
            <a:ext cx="3122763" cy="193727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heart rate </a:t>
            </a:r>
            <a:r>
              <a:rPr lang="en-US" sz="17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in respiration </a:t>
            </a:r>
            <a:r>
              <a:rPr lang="en-US" sz="17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 tension </a:t>
            </a:r>
            <a:r>
              <a:rPr lang="en-US" sz="17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 unsteady </a:t>
            </a:r>
            <a:r>
              <a:rPr lang="en-US" sz="17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 perspiration</a:t>
            </a:r>
            <a:r>
              <a:rPr lang="en-US" sz="17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Uncontrollable shakiness </a:t>
            </a:r>
            <a:r>
              <a:rPr lang="en-US" sz="17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Gastrointestinal problems </a:t>
            </a:r>
            <a:r>
              <a:rPr lang="en-US" sz="17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en-US" sz="1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FE4B8-E03D-AEED-41B5-D4F0F6F6FE5D}"/>
              </a:ext>
            </a:extLst>
          </p:cNvPr>
          <p:cNvSpPr>
            <a:spLocks/>
          </p:cNvSpPr>
          <p:nvPr/>
        </p:nvSpPr>
        <p:spPr>
          <a:xfrm>
            <a:off x="8042414" y="1816042"/>
            <a:ext cx="3122763" cy="601421"/>
          </a:xfrm>
          <a:prstGeom prst="rect">
            <a:avLst/>
          </a:prstGeom>
        </p:spPr>
        <p:txBody>
          <a:bodyPr/>
          <a:lstStyle/>
          <a:p>
            <a:pPr defTabSz="576072">
              <a:spcAft>
                <a:spcPts val="600"/>
              </a:spcAft>
            </a:pPr>
            <a:r>
              <a:rPr lang="en-US" sz="3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Psychological</a:t>
            </a:r>
            <a:endParaRPr lang="en-US" sz="4800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21A9B-AFA5-CDE6-539C-A3D15955BF3A}"/>
              </a:ext>
            </a:extLst>
          </p:cNvPr>
          <p:cNvSpPr>
            <a:spLocks/>
          </p:cNvSpPr>
          <p:nvPr/>
        </p:nvSpPr>
        <p:spPr>
          <a:xfrm>
            <a:off x="8042414" y="2521554"/>
            <a:ext cx="3635992" cy="31863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Feeling confused </a:t>
            </a:r>
            <a:r>
              <a:rPr lang="en-US" sz="16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 of focus </a:t>
            </a:r>
            <a:r>
              <a:rPr lang="en-US" sz="16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Mental rigidity</a:t>
            </a:r>
            <a:r>
              <a:rPr lang="en-US" sz="16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Inner-directed attention </a:t>
            </a:r>
            <a:r>
              <a:rPr lang="en-US" sz="16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Tunnel vision </a:t>
            </a:r>
            <a:r>
              <a:rPr lang="en-US" sz="16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Rumination </a:t>
            </a:r>
            <a:r>
              <a:rPr lang="en-US" sz="16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lapses </a:t>
            </a:r>
            <a:r>
              <a:rPr lang="en-US" sz="16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Sense of unease </a:t>
            </a:r>
            <a:r>
              <a:rPr lang="en-US" sz="16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3449" indent="-180023" defTabSz="362925">
              <a:lnSpc>
                <a:spcPct val="90000"/>
              </a:lnSpc>
              <a:spcAft>
                <a:spcPts val="378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Apprehension about the future </a:t>
            </a:r>
            <a:r>
              <a:rPr lang="en-US" sz="16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6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88F6DB-AE81-4C8D-B1F2-045AB0C8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checklist">
            <a:extLst>
              <a:ext uri="{FF2B5EF4-FFF2-40B4-BE49-F238E27FC236}">
                <a16:creationId xmlns:a16="http://schemas.microsoft.com/office/drawing/2014/main" id="{AD1BEBBA-9E37-75C9-895B-DD6605BF0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0" b="39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F6A36-B28B-5E03-EE0D-D5394AE88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923" y="1801455"/>
            <a:ext cx="5861106" cy="66005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INITIATING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57A41-17B6-8AF8-5403-5A2484710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477" y="2959754"/>
            <a:ext cx="6485106" cy="187234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Internal and external evaluation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Competition environment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Presence of “important” audience members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Feelings of perfectionism, insufficiency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Perceived negative audience reactions</a:t>
            </a:r>
          </a:p>
        </p:txBody>
      </p:sp>
    </p:spTree>
    <p:extLst>
      <p:ext uri="{BB962C8B-B14F-4D97-AF65-F5344CB8AC3E}">
        <p14:creationId xmlns:p14="http://schemas.microsoft.com/office/powerpoint/2010/main" val="56291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8F20F8-60BF-42FE-A252-DFD5A7445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A68847-134F-4AF1-B1C6-332344C9C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rgbClr val="45AFAD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75009-D38B-A839-85BD-5A16F7C0A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PERFORMANCE IMPACT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CD159C-F0CE-43DE-92DC-363445052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721651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6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27E40-DBBD-2B01-B987-B743F760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PREVENTION</a:t>
            </a:r>
          </a:p>
        </p:txBody>
      </p:sp>
      <p:pic>
        <p:nvPicPr>
          <p:cNvPr id="6" name="Content Placeholder 5" descr="Yellow teapot and warming drink">
            <a:extLst>
              <a:ext uri="{FF2B5EF4-FFF2-40B4-BE49-F238E27FC236}">
                <a16:creationId xmlns:a16="http://schemas.microsoft.com/office/drawing/2014/main" id="{78D7BF1A-5FE8-0121-AEB3-FCB6F0241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6" r="-2" b="1233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56028-8B1A-8713-65CF-C34CCFD30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26574"/>
            <a:ext cx="5784476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</a:rPr>
              <a:t>Prepare your material in advance </a:t>
            </a:r>
            <a:r>
              <a:rPr lang="en-US" sz="2400" b="1" baseline="30000" dirty="0">
                <a:effectLst/>
              </a:rPr>
              <a:t>1</a:t>
            </a:r>
          </a:p>
          <a:p>
            <a:pPr marL="342900"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</a:rPr>
              <a:t>“Control the controllables” </a:t>
            </a:r>
            <a:r>
              <a:rPr lang="en-US" sz="2400" b="1" baseline="30000" dirty="0">
                <a:effectLst/>
              </a:rPr>
              <a:t>5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  Develop presentation skills</a:t>
            </a:r>
          </a:p>
          <a:p>
            <a:pPr lvl="1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</a:rPr>
              <a:t>  Establish preperformance routines</a:t>
            </a:r>
          </a:p>
          <a:p>
            <a:pPr marL="342900"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</a:rPr>
              <a:t>Practice calming/relaxation techniques </a:t>
            </a:r>
            <a:r>
              <a:rPr lang="en-US" sz="2400" b="1" baseline="30000" dirty="0">
                <a:effectLst/>
              </a:rPr>
              <a:t>1</a:t>
            </a:r>
            <a:endParaRPr lang="en-US" sz="2400" b="1" dirty="0">
              <a:effectLst/>
            </a:endParaRPr>
          </a:p>
          <a:p>
            <a:pPr lvl="1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</a:rPr>
              <a:t>  Centering </a:t>
            </a:r>
            <a:r>
              <a:rPr lang="en-US" sz="2000" baseline="30000" dirty="0">
                <a:effectLst/>
              </a:rPr>
              <a:t>3</a:t>
            </a:r>
            <a:endParaRPr lang="en-US" sz="2000" dirty="0">
              <a:effectLst/>
            </a:endParaRPr>
          </a:p>
          <a:p>
            <a:pPr marL="342900" marR="0" lvl="0"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</a:endParaRP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3328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45AFA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7B382-1002-FC52-94AD-C92E8124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IMPACT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7D28A-2F0D-693F-77E6-DF90A79D251D}"/>
              </a:ext>
            </a:extLst>
          </p:cNvPr>
          <p:cNvSpPr>
            <a:spLocks/>
          </p:cNvSpPr>
          <p:nvPr/>
        </p:nvSpPr>
        <p:spPr>
          <a:xfrm>
            <a:off x="838200" y="2012124"/>
            <a:ext cx="4936329" cy="415931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</a:pPr>
            <a:r>
              <a:rPr lang="en-US" sz="3267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Pre-Performance</a:t>
            </a:r>
          </a:p>
          <a:p>
            <a:pPr marL="342900" indent="-342900" defTabSz="905256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Visualize success </a:t>
            </a:r>
            <a:r>
              <a:rPr lang="en-US" sz="198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pPr marL="342900" indent="-342900" defTabSz="905256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Posture - “Superman Stance” </a:t>
            </a:r>
            <a:r>
              <a:rPr lang="en-US" sz="198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en-US" sz="19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905256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Shaking </a:t>
            </a:r>
            <a:r>
              <a:rPr lang="en-US" sz="198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en-US" sz="19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905256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Five Senses Meditation </a:t>
            </a:r>
            <a:r>
              <a:rPr lang="en-US" sz="198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en-US" sz="19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905256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Mantra Meditation </a:t>
            </a:r>
            <a:r>
              <a:rPr lang="en-US" sz="20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8999-8B81-F729-1A81-56F4EE703EF3}"/>
              </a:ext>
            </a:extLst>
          </p:cNvPr>
          <p:cNvSpPr>
            <a:spLocks/>
          </p:cNvSpPr>
          <p:nvPr/>
        </p:nvSpPr>
        <p:spPr>
          <a:xfrm>
            <a:off x="6417471" y="2012124"/>
            <a:ext cx="4936329" cy="415931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05256">
              <a:spcAft>
                <a:spcPts val="600"/>
              </a:spcAft>
            </a:pPr>
            <a:r>
              <a:rPr lang="en-US" sz="3267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Mid-Performance</a:t>
            </a:r>
          </a:p>
          <a:p>
            <a:pPr marL="342900" indent="-342900" defTabSz="905256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 a performance goal </a:t>
            </a:r>
            <a:r>
              <a:rPr lang="en-US" sz="198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en-US" sz="19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905256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 with your audience </a:t>
            </a:r>
            <a:r>
              <a:rPr lang="en-US" sz="198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en-US" sz="19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905256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“Confidence Stimulus/Confident Character” </a:t>
            </a:r>
            <a:r>
              <a:rPr lang="en-US" sz="198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endParaRPr lang="en-US" sz="19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support and interaction-based coping mechanisms </a:t>
            </a:r>
            <a:r>
              <a:rPr lang="en-US" sz="198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endParaRPr lang="en-US" sz="19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90525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Remember it’s okay to make mistakes! </a:t>
            </a:r>
            <a:r>
              <a:rPr lang="en-US" sz="198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en-US" sz="19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2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1759C-DB52-8642-BD64-AC1C75D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US" sz="3700" dirty="0"/>
              <a:t>POST-PERFORMANCE 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51307-CC4B-B354-0302-DEE412A11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r>
              <a:rPr lang="en-US" sz="2000"/>
              <a:t>Decompress!</a:t>
            </a:r>
          </a:p>
          <a:p>
            <a:r>
              <a:rPr lang="en-US" sz="2000"/>
              <a:t>Remember your mistakes, but savor your victories</a:t>
            </a:r>
          </a:p>
          <a:p>
            <a:r>
              <a:rPr lang="en-US" sz="2000"/>
              <a:t>Watch a recording (when allowed)</a:t>
            </a:r>
          </a:p>
          <a:p>
            <a:r>
              <a:rPr lang="en-US" sz="2000"/>
              <a:t>Believe compliments. Accept advice judiciously.</a:t>
            </a:r>
          </a:p>
          <a:p>
            <a:r>
              <a:rPr lang="en-US" sz="2000"/>
              <a:t>Evaluate your performance goal progress.</a:t>
            </a:r>
          </a:p>
          <a:p>
            <a:r>
              <a:rPr lang="en-US" sz="2000"/>
              <a:t>Have a person!</a:t>
            </a:r>
          </a:p>
        </p:txBody>
      </p:sp>
      <p:pic>
        <p:nvPicPr>
          <p:cNvPr id="5" name="Picture 4" descr="Close up photo of a microphone in an outdoor concert">
            <a:extLst>
              <a:ext uri="{FF2B5EF4-FFF2-40B4-BE49-F238E27FC236}">
                <a16:creationId xmlns:a16="http://schemas.microsoft.com/office/drawing/2014/main" id="{0F65A5CB-B6F0-EE04-8538-857214835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5" r="17684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5190101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2E1B30"/>
      </a:dk2>
      <a:lt2>
        <a:srgbClr val="F3F0F0"/>
      </a:lt2>
      <a:accent1>
        <a:srgbClr val="45AFAD"/>
      </a:accent1>
      <a:accent2>
        <a:srgbClr val="3B82B1"/>
      </a:accent2>
      <a:accent3>
        <a:srgbClr val="4D63C3"/>
      </a:accent3>
      <a:accent4>
        <a:srgbClr val="593EB3"/>
      </a:accent4>
      <a:accent5>
        <a:srgbClr val="994DC3"/>
      </a:accent5>
      <a:accent6>
        <a:srgbClr val="B13BAA"/>
      </a:accent6>
      <a:hlink>
        <a:srgbClr val="BF3F42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688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Century Gothic</vt:lpstr>
      <vt:lpstr>Courier New</vt:lpstr>
      <vt:lpstr>BrushVTI</vt:lpstr>
      <vt:lpstr>Under Pressure Conquering Performance Anxiety and Unleashing Your Inner Rock Star  </vt:lpstr>
      <vt:lpstr>DEFINITION</vt:lpstr>
      <vt:lpstr>PREVALENCE</vt:lpstr>
      <vt:lpstr>SIGNS/SYMPTOMS</vt:lpstr>
      <vt:lpstr>INITIATING EVENTS</vt:lpstr>
      <vt:lpstr>PERFORMANCE IMPACT</vt:lpstr>
      <vt:lpstr>PREVENTION</vt:lpstr>
      <vt:lpstr>IMPACT MITIGATION</vt:lpstr>
      <vt:lpstr>POST-PERFORMANCE DEBRIEF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Lindsey Thomas</dc:creator>
  <cp:lastModifiedBy>Lindsey Thomas</cp:lastModifiedBy>
  <cp:revision>5</cp:revision>
  <dcterms:created xsi:type="dcterms:W3CDTF">2024-06-28T01:47:11Z</dcterms:created>
  <dcterms:modified xsi:type="dcterms:W3CDTF">2024-06-28T13:50:31Z</dcterms:modified>
</cp:coreProperties>
</file>